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8" r:id="rId2"/>
    <p:sldId id="279" r:id="rId3"/>
    <p:sldId id="272" r:id="rId4"/>
    <p:sldId id="282" r:id="rId5"/>
    <p:sldId id="259" r:id="rId6"/>
    <p:sldId id="273" r:id="rId7"/>
    <p:sldId id="323" r:id="rId8"/>
    <p:sldId id="324" r:id="rId9"/>
    <p:sldId id="285" r:id="rId10"/>
    <p:sldId id="288" r:id="rId11"/>
    <p:sldId id="289" r:id="rId12"/>
    <p:sldId id="305" r:id="rId13"/>
    <p:sldId id="325" r:id="rId14"/>
    <p:sldId id="320" r:id="rId15"/>
    <p:sldId id="322" r:id="rId16"/>
    <p:sldId id="307" r:id="rId17"/>
    <p:sldId id="308" r:id="rId18"/>
    <p:sldId id="309" r:id="rId19"/>
    <p:sldId id="331" r:id="rId20"/>
    <p:sldId id="310" r:id="rId21"/>
    <p:sldId id="312" r:id="rId22"/>
    <p:sldId id="316" r:id="rId23"/>
    <p:sldId id="326" r:id="rId24"/>
    <p:sldId id="327" r:id="rId25"/>
    <p:sldId id="329" r:id="rId26"/>
    <p:sldId id="330" r:id="rId27"/>
    <p:sldId id="332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75" d="100"/>
          <a:sy n="75" d="100"/>
        </p:scale>
        <p:origin x="31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sparrow.blogspot.com/2018/02/how-to-create-quiz-using-python.html" TargetMode="External"/><Relationship Id="rId7" Type="http://schemas.openxmlformats.org/officeDocument/2006/relationships/hyperlink" Target="https://about.gitlab.com/solutions/aw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blog.keliweb.it/2015/04/mysql-recuperare-lelenco-delle-tabelle/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s://adrin.info/gitgithub-how-to-contribute-to-an-open-source-project-on-github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2: 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8912A-4CE3-437E-BB81-9569F019B8C4}"/>
              </a:ext>
            </a:extLst>
          </p:cNvPr>
          <p:cNvSpPr txBox="1"/>
          <p:nvPr/>
        </p:nvSpPr>
        <p:spPr>
          <a:xfrm>
            <a:off x="2422688" y="2696066"/>
            <a:ext cx="7701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and process the Missing Data for the columns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= Male +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Literate = </a:t>
            </a:r>
            <a:r>
              <a:rPr lang="en-US" sz="1200" dirty="0" err="1"/>
              <a:t>Literate_Male</a:t>
            </a:r>
            <a:r>
              <a:rPr lang="en-US" sz="1200" dirty="0"/>
              <a:t> + </a:t>
            </a:r>
            <a:r>
              <a:rPr lang="en-US" sz="1200" dirty="0" err="1"/>
              <a:t>Literate_Female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 = </a:t>
            </a:r>
            <a:r>
              <a:rPr lang="en-US" sz="1200" dirty="0" err="1"/>
              <a:t>Young_and_Adult</a:t>
            </a:r>
            <a:r>
              <a:rPr lang="en-US" sz="1200" dirty="0"/>
              <a:t>+  </a:t>
            </a:r>
            <a:r>
              <a:rPr lang="en-US" sz="1200" dirty="0" err="1"/>
              <a:t>Middle_Aged</a:t>
            </a:r>
            <a:r>
              <a:rPr lang="en-US" sz="1200" dirty="0"/>
              <a:t> + </a:t>
            </a:r>
            <a:r>
              <a:rPr lang="en-US" sz="1200" dirty="0" err="1"/>
              <a:t>Senior_Citizen</a:t>
            </a:r>
            <a:r>
              <a:rPr lang="en-US" sz="1200" dirty="0"/>
              <a:t> + </a:t>
            </a:r>
            <a:r>
              <a:rPr lang="en-US" sz="1200" dirty="0" err="1"/>
              <a:t>Age_Not_Stated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Households = </a:t>
            </a:r>
            <a:r>
              <a:rPr lang="en-US" sz="1200" dirty="0" err="1"/>
              <a:t>Households_Rural</a:t>
            </a:r>
            <a:r>
              <a:rPr lang="en-US" sz="1200" dirty="0"/>
              <a:t> + </a:t>
            </a:r>
            <a:r>
              <a:rPr lang="en-US" sz="1200" dirty="0" err="1"/>
              <a:t>Households_Urban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2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62110"/>
            <a:ext cx="3099893" cy="16498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b="0" dirty="0"/>
              <a:t>Ratio of Missing Data- before and after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36F2B-9DBF-4B19-82BE-DB341862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52" y="1084083"/>
            <a:ext cx="7400041" cy="518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0BEC7-1C2B-4B69-8ABA-C7CA39C0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6" y="1214819"/>
            <a:ext cx="709879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8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CA3C8-0D54-4D1E-8D50-2A6D1D69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951348"/>
            <a:ext cx="6425275" cy="4317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40043"/>
            <a:ext cx="3099893" cy="32514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Column Renaming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State/UT renaming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Updated State of Telangana and Laddakh </a:t>
            </a:r>
          </a:p>
          <a:p>
            <a:endParaRPr lang="en-IN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B71BB-2BF2-4C61-9599-3A56BD6AB2D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3: Process the relevant data of Housing Dataset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86BB3-14B0-44DC-A269-9D2F9D6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80" y="2067480"/>
            <a:ext cx="6126639" cy="4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9944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Rural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Pradesh having highest number of rural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E553-8CB6-492F-B89F-58EB98F7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87" y="1923068"/>
            <a:ext cx="7038549" cy="4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5880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Urban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Daman and Diu having highest number of urban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A57FA-3A00-4EEC-8900-61AED74C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65" y="1875934"/>
            <a:ext cx="7133805" cy="42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859079"/>
            <a:ext cx="3099893" cy="22558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having total highest households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AE3CEC-DBB3-4984-BFA0-3422572E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40" y="1940559"/>
            <a:ext cx="7079428" cy="4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B600A-4FD7-484C-BA28-3192B65A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34" y="1617280"/>
            <a:ext cx="7473500" cy="4557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17130"/>
            <a:ext cx="3099893" cy="27578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Rural households that have toilet(s) in premise to the total number of households</a:t>
            </a:r>
          </a:p>
          <a:p>
            <a:endParaRPr lang="en-US" sz="1800" b="0" dirty="0"/>
          </a:p>
          <a:p>
            <a:r>
              <a:rPr lang="en-US" sz="1800" b="0" dirty="0"/>
              <a:t>Lakshadweep Rural is on top for providing sanitation facility</a:t>
            </a:r>
          </a:p>
          <a:p>
            <a:endParaRPr lang="en-IN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48DC-BBBE-4C43-92C1-0FDF6A0F91C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1BD26-2A21-4DB0-A8C6-FE9946F6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74" y="1747510"/>
            <a:ext cx="7183731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84" y="1617280"/>
            <a:ext cx="7739406" cy="481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786581"/>
            <a:ext cx="3099893" cy="43536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Urban households that have toilet(s) in premise to the total number of households</a:t>
            </a:r>
          </a:p>
          <a:p>
            <a:r>
              <a:rPr lang="en-US" sz="1800" b="0" dirty="0"/>
              <a:t>In urban states providing proper sanitations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Kerala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Lakshadweep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Tripura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Mizoram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West Bengal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Telangana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C3207-1D7F-429D-B7D0-3FEA48B710D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BC9D4-3F49-4A3A-B0B3-A05D712E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95" y="1753387"/>
            <a:ext cx="7434412" cy="45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828301" y="3271947"/>
            <a:ext cx="2215379" cy="9682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Number of Beds Available in each state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A2DBD-1E38-45C2-AC6C-B37769AF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1971040"/>
            <a:ext cx="7476464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223262"/>
            <a:ext cx="3099893" cy="30656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Available in each state per 10000 person</a:t>
            </a:r>
          </a:p>
          <a:p>
            <a:endParaRPr lang="en-US" sz="1800" b="0" dirty="0"/>
          </a:p>
          <a:p>
            <a:r>
              <a:rPr lang="en-IN" sz="1800" b="0" dirty="0"/>
              <a:t>Minimum beds available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Jharkhand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Uttar Pradesh</a:t>
            </a:r>
            <a:endParaRPr lang="en-US" sz="1800" b="0" dirty="0"/>
          </a:p>
          <a:p>
            <a:endParaRPr lang="en-IN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BDCC-5642-4AC6-B49E-C3123D11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88" y="1979629"/>
            <a:ext cx="7474778" cy="4313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4695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156" y="3780617"/>
            <a:ext cx="8604032" cy="823912"/>
          </a:xfrm>
        </p:spPr>
        <p:txBody>
          <a:bodyPr/>
          <a:lstStyle/>
          <a:p>
            <a:r>
              <a:rPr lang="en-IN" dirty="0"/>
              <a:t>Analysis of HealthCare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4998A-F2D6-464C-B967-7991650A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2" y="5264921"/>
            <a:ext cx="2566421" cy="119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D8DB1-ED1A-429D-9916-8101B3C76162}"/>
              </a:ext>
            </a:extLst>
          </p:cNvPr>
          <p:cNvSpPr txBox="1"/>
          <p:nvPr/>
        </p:nvSpPr>
        <p:spPr>
          <a:xfrm>
            <a:off x="9068583" y="5429839"/>
            <a:ext cx="270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:</a:t>
            </a:r>
          </a:p>
          <a:p>
            <a:r>
              <a:rPr lang="en-IN" dirty="0"/>
              <a:t>Lokesh Kumar</a:t>
            </a:r>
          </a:p>
          <a:p>
            <a:r>
              <a:rPr lang="en-IN" dirty="0"/>
              <a:t>FT613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8A8DD-6C3A-4CBB-B85A-5F94D10E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4" y="1593129"/>
            <a:ext cx="7627218" cy="4808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666880"/>
            <a:ext cx="3099893" cy="3658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in each state per 1000 person </a:t>
            </a:r>
            <a:r>
              <a:rPr lang="en-IN" sz="1800" b="0" dirty="0"/>
              <a:t>vs WHO standard guidelines </a:t>
            </a:r>
          </a:p>
          <a:p>
            <a:endParaRPr lang="en-IN" sz="1800" b="0" dirty="0"/>
          </a:p>
          <a:p>
            <a:r>
              <a:rPr lang="en-IN" sz="1800" b="0" dirty="0"/>
              <a:t>State/UT satisfying WHO guidelines: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Lakshadweep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Pondicherry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Chandigarh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Andaman and Nicobar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D5AEF-4253-48B9-8205-5AABF15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35" y="1696826"/>
            <a:ext cx="7337162" cy="4561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3A0AA-C213-4C74-A034-7094157799B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14580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13493"/>
            <a:ext cx="3099893" cy="21651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Maximum Hospital expansion required as per WHO guidelines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Uttar Pradesh</a:t>
            </a:r>
          </a:p>
          <a:p>
            <a:endParaRPr lang="en-IN" sz="1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D2FD1-A06C-452A-8166-E2B174360BBE}"/>
              </a:ext>
            </a:extLst>
          </p:cNvPr>
          <p:cNvGrpSpPr/>
          <p:nvPr/>
        </p:nvGrpSpPr>
        <p:grpSpPr>
          <a:xfrm>
            <a:off x="4355184" y="1687023"/>
            <a:ext cx="7608358" cy="4696167"/>
            <a:chOff x="4355184" y="1112363"/>
            <a:chExt cx="7608358" cy="5270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1A670-1F36-4EB6-8EFB-5D622D11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184" y="1112363"/>
              <a:ext cx="7608358" cy="527082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AE1B12-4656-4308-B1CA-DEFB097B9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835" y="1244338"/>
              <a:ext cx="7336172" cy="49843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76BB8E-0581-4E18-BBC0-27922C26150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07886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F6D5B5-DD0B-474B-9A97-BFF792A1A8E0}"/>
              </a:ext>
            </a:extLst>
          </p:cNvPr>
          <p:cNvGrpSpPr/>
          <p:nvPr/>
        </p:nvGrpSpPr>
        <p:grpSpPr>
          <a:xfrm>
            <a:off x="4383456" y="2174240"/>
            <a:ext cx="7580086" cy="4190096"/>
            <a:chOff x="4873659" y="2082856"/>
            <a:chExt cx="6391372" cy="4243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9" y="2082856"/>
              <a:ext cx="6391372" cy="42437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413599-5222-4E45-AC7F-21E3CD36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206" y="2179211"/>
              <a:ext cx="6117995" cy="40330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757181" y="2906619"/>
            <a:ext cx="3099893" cy="1971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RDS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Localhost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4029B-00D5-40B8-9608-D8EEBB3D28ED}"/>
              </a:ext>
            </a:extLst>
          </p:cNvPr>
          <p:cNvSpPr txBox="1"/>
          <p:nvPr/>
        </p:nvSpPr>
        <p:spPr>
          <a:xfrm>
            <a:off x="1428902" y="1320761"/>
            <a:ext cx="3099893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SQL Connection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33243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442221" y="2317600"/>
            <a:ext cx="2530339" cy="2153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 To finds the number of households without a toilet on the premise for each district of the state that has the least hospital bed-to-population ratio.</a:t>
            </a:r>
            <a:endParaRPr lang="en-IN" sz="18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D7692-E9D3-4EE3-99D5-1C82DD32FA60}"/>
              </a:ext>
            </a:extLst>
          </p:cNvPr>
          <p:cNvSpPr/>
          <p:nvPr/>
        </p:nvSpPr>
        <p:spPr>
          <a:xfrm>
            <a:off x="6238240" y="1838960"/>
            <a:ext cx="5567680" cy="3830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D61018-0D9C-4129-96AF-4A64EDB0EF26}"/>
              </a:ext>
            </a:extLst>
          </p:cNvPr>
          <p:cNvGrpSpPr/>
          <p:nvPr/>
        </p:nvGrpSpPr>
        <p:grpSpPr>
          <a:xfrm>
            <a:off x="6096000" y="1711804"/>
            <a:ext cx="5867542" cy="4065412"/>
            <a:chOff x="6096000" y="105140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51404"/>
              <a:ext cx="5867542" cy="40654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93BA59-A867-44C6-AC70-66603F968040}"/>
                </a:ext>
              </a:extLst>
            </p:cNvPr>
            <p:cNvSpPr txBox="1"/>
            <p:nvPr/>
          </p:nvSpPr>
          <p:spPr>
            <a:xfrm>
              <a:off x="7294880" y="1391920"/>
              <a:ext cx="41656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/UT`,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h.District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Household_without_toilet_inpremises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housing h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all_hospitals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/UT`=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 and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by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02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93767"/>
            <a:ext cx="2530339" cy="9682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Stored Procedure to find details related to specific state or district</a:t>
            </a:r>
            <a:endParaRPr lang="en-IN" sz="18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15496-027C-4821-8D54-3565B12C2C17}"/>
              </a:ext>
            </a:extLst>
          </p:cNvPr>
          <p:cNvGrpSpPr/>
          <p:nvPr/>
        </p:nvGrpSpPr>
        <p:grpSpPr>
          <a:xfrm>
            <a:off x="6096000" y="594204"/>
            <a:ext cx="5867542" cy="5176676"/>
            <a:chOff x="6096000" y="111236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12364"/>
              <a:ext cx="5867542" cy="40654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7692-E9D3-4EE3-99D5-1C82DD32FA60}"/>
                </a:ext>
              </a:extLst>
            </p:cNvPr>
            <p:cNvSpPr/>
            <p:nvPr/>
          </p:nvSpPr>
          <p:spPr>
            <a:xfrm>
              <a:off x="6238240" y="1219200"/>
              <a:ext cx="5567680" cy="383032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93BA59-A867-44C6-AC70-66603F968040}"/>
              </a:ext>
            </a:extLst>
          </p:cNvPr>
          <p:cNvSpPr txBox="1"/>
          <p:nvPr/>
        </p:nvSpPr>
        <p:spPr>
          <a:xfrm>
            <a:off x="625856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get_population_district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dis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dis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22262-10E4-472C-8B99-E982B0212536}"/>
              </a:ext>
            </a:extLst>
          </p:cNvPr>
          <p:cNvSpPr txBox="1"/>
          <p:nvPr/>
        </p:nvSpPr>
        <p:spPr>
          <a:xfrm>
            <a:off x="918464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 ,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DFAED-723F-4B40-91D3-91D4E362FCDE}"/>
              </a:ext>
            </a:extLst>
          </p:cNvPr>
          <p:cNvSpPr txBox="1"/>
          <p:nvPr/>
        </p:nvSpPr>
        <p:spPr>
          <a:xfrm>
            <a:off x="6228080" y="2106355"/>
            <a:ext cx="292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sum(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 group by `State/UT`;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82E9D-7DC9-45BB-B2CB-12E29B1146DE}"/>
              </a:ext>
            </a:extLst>
          </p:cNvPr>
          <p:cNvSpPr txBox="1"/>
          <p:nvPr/>
        </p:nvSpPr>
        <p:spPr>
          <a:xfrm>
            <a:off x="9133840" y="2177474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if not exists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HospitalBeds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all_hospitals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135BE-CCDA-4801-9A8D-68A3FE5FA898}"/>
              </a:ext>
            </a:extLst>
          </p:cNvPr>
          <p:cNvSpPr/>
          <p:nvPr/>
        </p:nvSpPr>
        <p:spPr>
          <a:xfrm>
            <a:off x="6238240" y="730538"/>
            <a:ext cx="2768458" cy="3122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3479F-BC51-4A5A-961E-00E146D1DDD8}"/>
              </a:ext>
            </a:extLst>
          </p:cNvPr>
          <p:cNvSpPr/>
          <p:nvPr/>
        </p:nvSpPr>
        <p:spPr>
          <a:xfrm>
            <a:off x="6248400" y="2106354"/>
            <a:ext cx="5547360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62909-63F7-458A-86B2-5864E15B648C}"/>
              </a:ext>
            </a:extLst>
          </p:cNvPr>
          <p:cNvSpPr txBox="1"/>
          <p:nvPr/>
        </p:nvSpPr>
        <p:spPr>
          <a:xfrm>
            <a:off x="6482080" y="4128195"/>
            <a:ext cx="4866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get_govt_hospital_beds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Rural_Government_Beds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government_hospital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  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Conclusion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 with less hospitals – Bihar , Jharkhand , Uttar Pradesh</a:t>
            </a:r>
          </a:p>
          <a:p>
            <a:pPr marL="285750" indent="-285750"/>
            <a:r>
              <a:rPr lang="en-IN" sz="1600" dirty="0"/>
              <a:t>States with minimum households – Manipur</a:t>
            </a:r>
          </a:p>
          <a:p>
            <a:pPr marL="285750" indent="-285750"/>
            <a:r>
              <a:rPr lang="en-IN" sz="1600" dirty="0"/>
              <a:t>States falling behind in sanitation facility - </a:t>
            </a:r>
            <a:r>
              <a:rPr lang="en-IN" sz="1600" dirty="0" err="1"/>
              <a:t>chhattisgarh</a:t>
            </a:r>
            <a:r>
              <a:rPr lang="en-IN" sz="1600" dirty="0"/>
              <a:t> , </a:t>
            </a:r>
            <a:r>
              <a:rPr lang="en-IN" sz="1600" dirty="0" err="1"/>
              <a:t>orissa</a:t>
            </a:r>
            <a:r>
              <a:rPr lang="en-IN" sz="1600" dirty="0"/>
              <a:t> , </a:t>
            </a:r>
            <a:r>
              <a:rPr lang="en-IN" sz="1600" dirty="0" err="1"/>
              <a:t>jharkhand</a:t>
            </a:r>
            <a:r>
              <a:rPr lang="en-IN" sz="1600" dirty="0"/>
              <a:t> , Bihar , Madhya Pradesh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States following WHO guidelines – Lakshadweep , Pondicherry , Chandigarh , Andaman and Nicobar</a:t>
            </a:r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8374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For Optimisation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Functions and procedures for repetitive task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 err="1"/>
              <a:t>Inplace</a:t>
            </a:r>
            <a:r>
              <a:rPr lang="en-IN" sz="1600" dirty="0"/>
              <a:t> operation to reduce memory consumption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 err="1"/>
              <a:t>builtin</a:t>
            </a:r>
            <a:r>
              <a:rPr lang="en-IN" sz="1600" dirty="0"/>
              <a:t> function 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9769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Future Scope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BI tools can be implemented for better visualization</a:t>
            </a:r>
          </a:p>
          <a:p>
            <a:pPr marL="285750" indent="-285750"/>
            <a:r>
              <a:rPr lang="en-IN" sz="1600" dirty="0"/>
              <a:t>Cloud Integration can be enhanced </a:t>
            </a:r>
          </a:p>
          <a:p>
            <a:pPr marL="285750" indent="-285750"/>
            <a:r>
              <a:rPr lang="en-IN" sz="1600" dirty="0"/>
              <a:t>For decision making analysis can be performed on other parameters as well like literacy and GDP of each state.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7833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61022-84F3-433E-AF9E-D998D766DB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19300" y="1298124"/>
            <a:ext cx="4317910" cy="4348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20" y="2166082"/>
            <a:ext cx="6094268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Tools and Technologies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Cleaning and Visualization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RDS and SQL connection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Procedures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Future Scope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6BBC3-4451-47FA-A6BC-B7E47500C824}"/>
              </a:ext>
            </a:extLst>
          </p:cNvPr>
          <p:cNvCxnSpPr>
            <a:cxnSpLocks/>
          </p:cNvCxnSpPr>
          <p:nvPr/>
        </p:nvCxnSpPr>
        <p:spPr>
          <a:xfrm flipH="1">
            <a:off x="7692272" y="2064470"/>
            <a:ext cx="377073" cy="282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19" y="2460722"/>
            <a:ext cx="10025219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the 2011 census data to find some relevant information about the healthcare department.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values of some of data is missing ,that we have found by using data from other fields.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data  after processing and filling the missing values on healthcare data.  </a:t>
            </a:r>
          </a:p>
        </p:txBody>
      </p:sp>
    </p:spTree>
    <p:extLst>
      <p:ext uri="{BB962C8B-B14F-4D97-AF65-F5344CB8AC3E}">
        <p14:creationId xmlns:p14="http://schemas.microsoft.com/office/powerpoint/2010/main" val="413094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44FE5-3803-253C-8426-FB50216AB381}"/>
              </a:ext>
            </a:extLst>
          </p:cNvPr>
          <p:cNvSpPr/>
          <p:nvPr/>
        </p:nvSpPr>
        <p:spPr>
          <a:xfrm>
            <a:off x="2448792" y="2498437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252698-1A0D-A7F9-BAEE-ADE7D4F35E8F}"/>
              </a:ext>
            </a:extLst>
          </p:cNvPr>
          <p:cNvGrpSpPr/>
          <p:nvPr/>
        </p:nvGrpSpPr>
        <p:grpSpPr>
          <a:xfrm>
            <a:off x="4797138" y="2498437"/>
            <a:ext cx="2133600" cy="2098964"/>
            <a:chOff x="3851566" y="2955637"/>
            <a:chExt cx="2133600" cy="20989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EF8D0C-89A7-C733-6482-BAE052A8A1E7}"/>
                </a:ext>
              </a:extLst>
            </p:cNvPr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1CB7320-260B-7B8A-1F1B-F19981C6E43B}"/>
                </a:ext>
              </a:extLst>
            </p:cNvPr>
            <p:cNvSpPr txBox="1">
              <a:spLocks/>
            </p:cNvSpPr>
            <p:nvPr/>
          </p:nvSpPr>
          <p:spPr>
            <a:xfrm>
              <a:off x="4507599" y="3818996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6084A8-7A30-FF20-11C4-40E0D8FE2A08}"/>
              </a:ext>
            </a:extLst>
          </p:cNvPr>
          <p:cNvGrpSpPr/>
          <p:nvPr/>
        </p:nvGrpSpPr>
        <p:grpSpPr>
          <a:xfrm>
            <a:off x="7145484" y="2498437"/>
            <a:ext cx="2133600" cy="2098964"/>
            <a:chOff x="6199912" y="2955637"/>
            <a:chExt cx="2133600" cy="20989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F68068-59AE-6979-E4E1-A6AB2E08F334}"/>
                </a:ext>
              </a:extLst>
            </p:cNvPr>
            <p:cNvSpPr/>
            <p:nvPr/>
          </p:nvSpPr>
          <p:spPr>
            <a:xfrm>
              <a:off x="6199912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678FD8B-23F9-F610-E6B0-C6956195C870}"/>
                </a:ext>
              </a:extLst>
            </p:cNvPr>
            <p:cNvSpPr txBox="1">
              <a:spLocks/>
            </p:cNvSpPr>
            <p:nvPr/>
          </p:nvSpPr>
          <p:spPr>
            <a:xfrm>
              <a:off x="6855945" y="3836314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C02D8-2809-288C-01AA-337CC7AF8E74}"/>
              </a:ext>
            </a:extLst>
          </p:cNvPr>
          <p:cNvGrpSpPr/>
          <p:nvPr/>
        </p:nvGrpSpPr>
        <p:grpSpPr>
          <a:xfrm>
            <a:off x="9493830" y="2498437"/>
            <a:ext cx="2133600" cy="2098964"/>
            <a:chOff x="8548258" y="2955637"/>
            <a:chExt cx="2133600" cy="20989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CE232D-A66E-6BC6-A79F-1426F92A4C17}"/>
                </a:ext>
              </a:extLst>
            </p:cNvPr>
            <p:cNvSpPr/>
            <p:nvPr/>
          </p:nvSpPr>
          <p:spPr>
            <a:xfrm>
              <a:off x="8548258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B8FE224A-FAB2-3A44-DAA9-639DA3005A55}"/>
                </a:ext>
              </a:extLst>
            </p:cNvPr>
            <p:cNvSpPr txBox="1">
              <a:spLocks/>
            </p:cNvSpPr>
            <p:nvPr/>
          </p:nvSpPr>
          <p:spPr>
            <a:xfrm>
              <a:off x="9233966" y="3870565"/>
              <a:ext cx="1016184" cy="34020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Tool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B86D-5A72-4D6A-A4FA-EE846F2A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8791" y="2498436"/>
            <a:ext cx="2137683" cy="2098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4EBAB-3E0D-4520-903F-233B675A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8478" y="2498434"/>
            <a:ext cx="2122260" cy="2098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C7267-EC34-42A7-9734-B88DC0ECE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05171" y="2762054"/>
            <a:ext cx="2122259" cy="15459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2647E-1405-46E7-95AB-F69E770B3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52742" y="2498434"/>
            <a:ext cx="2126342" cy="20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25488"/>
            <a:ext cx="7524564" cy="4247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Libraries/Packages/Features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94A93-6405-4AA5-94CD-2D5B8D7D6965}"/>
              </a:ext>
            </a:extLst>
          </p:cNvPr>
          <p:cNvSpPr txBox="1"/>
          <p:nvPr/>
        </p:nvSpPr>
        <p:spPr>
          <a:xfrm>
            <a:off x="1814847" y="2460722"/>
            <a:ext cx="6094268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Pymysql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Sqlalchemy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RDS on AWS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&amp; GITHUB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DA270-81E3-4C55-83FC-BF6FBB71CE89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8FB89-B14A-49B2-9E98-F6F488ABAE5F}"/>
              </a:ext>
            </a:extLst>
          </p:cNvPr>
          <p:cNvSpPr/>
          <p:nvPr/>
        </p:nvSpPr>
        <p:spPr>
          <a:xfrm>
            <a:off x="2538952" y="166623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(1/2):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Average Execution Time – 5 min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Lines of Codes (LoC/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KLoC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– 2.3 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Total number of functions and procedures –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35 approx.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built-in functions used – 20 approx.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functions used - 5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Procedures used - 10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Avg. number of lines per function - 4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00521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9799B-F150-4CFE-B79E-6252AFF93891}"/>
              </a:ext>
            </a:extLst>
          </p:cNvPr>
          <p:cNvSpPr/>
          <p:nvPr/>
        </p:nvSpPr>
        <p:spPr>
          <a:xfrm>
            <a:off x="2538952" y="1666235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(2/2):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comments written - 27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IDE/Code Editor Used 	 - 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Notebook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Function/Complexity breakdown: 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Simple Implementations - 70%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Intermediate Implementations - 25%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Complex Implementations – 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D6054-BBB1-4B16-898A-AB5FFE25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5" y="2168160"/>
            <a:ext cx="5891753" cy="3716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1: Dump Unwanted Columns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178D7-01D9-4125-A299-5A5BC384F0FC}"/>
              </a:ext>
            </a:extLst>
          </p:cNvPr>
          <p:cNvSpPr txBox="1"/>
          <p:nvPr/>
        </p:nvSpPr>
        <p:spPr>
          <a:xfrm flipH="1">
            <a:off x="1506872" y="2809189"/>
            <a:ext cx="3234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left with a Dataframe that is only 15 columns down from 118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Rename the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Telangana formed in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Laddakh formed in 2019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ECB31-0273-40D6-9CC3-6B8973AF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80" y="2264680"/>
            <a:ext cx="5589420" cy="35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6321</TotalTime>
  <Words>1136</Words>
  <Application>Microsoft Office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Helvetica</vt:lpstr>
      <vt:lpstr>Noto Sans Symbols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Libraries/Packages/Features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For Optimisation </vt:lpstr>
      <vt:lpstr>Future Scope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106</cp:revision>
  <dcterms:created xsi:type="dcterms:W3CDTF">2022-12-05T10:10:22Z</dcterms:created>
  <dcterms:modified xsi:type="dcterms:W3CDTF">2023-03-17T11:31:49Z</dcterms:modified>
</cp:coreProperties>
</file>